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74" r:id="rId4"/>
    <p:sldId id="260" r:id="rId5"/>
    <p:sldId id="275" r:id="rId6"/>
    <p:sldId id="262" r:id="rId7"/>
    <p:sldId id="276" r:id="rId8"/>
    <p:sldId id="277" r:id="rId9"/>
    <p:sldId id="278" r:id="rId10"/>
    <p:sldId id="279" r:id="rId11"/>
    <p:sldId id="280" r:id="rId12"/>
    <p:sldId id="272" r:id="rId13"/>
    <p:sldId id="270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0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81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pPr/>
              <a:t>11/15/2023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967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4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pPr/>
              <a:t>11/15/2023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0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52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31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225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784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85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7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1174" y="262742"/>
            <a:ext cx="10985465" cy="63325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267" y="6619885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/>
        </p:nvPicPr>
        <p:blipFill>
          <a:blip r:embed="rId1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4406" y="213247"/>
            <a:ext cx="2208245" cy="15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-fotki.yandex.ru/get/60015/200418627.15e/0_16ef73_a557fe6e_orig.png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" y="1062039"/>
            <a:ext cx="1176669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61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B2B2F-8CDB-CDF1-91C8-F8F6655E1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0967" y="1308040"/>
            <a:ext cx="9448800" cy="231383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Игровые приемы формирования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у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детей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раннего возраста правильного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произношения гласных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звуков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Sylfaen" panose="010A05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BDC960-DFC2-F316-9DFD-3F4E2E339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8675" y="3862063"/>
            <a:ext cx="7589520" cy="145452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rgbClr val="8064A2">
                    <a:lumMod val="75000"/>
                  </a:srgbClr>
                </a:solidFill>
                <a:latin typeface="Sylfaen" panose="010A0502050306030303" pitchFamily="18" charset="0"/>
                <a:ea typeface="+mj-ea"/>
                <a:cs typeface="Times New Roman" panose="02020603050405020304" pitchFamily="18" charset="0"/>
              </a:rPr>
              <a:t>Атрощенко Ольга Валерьевна, воспитатель МБДОУ г. Мурманска № 120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4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CD962-4DE7-B445-79E6-CD51A9B7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Дидактические упражнения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звуком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«Э»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DB8552-B586-793C-7DEB-3541CC399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1908" y="1652453"/>
            <a:ext cx="5767977" cy="4525963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упражнение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«Едем с горки»,</a:t>
            </a:r>
          </a:p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упражнение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«Топор» и др.</a:t>
            </a:r>
          </a:p>
          <a:p>
            <a:pPr marL="0" indent="0">
              <a:buNone/>
            </a:pPr>
            <a:endParaRPr lang="ru-RU" sz="3200" b="1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200" b="1" i="1" dirty="0" smtClean="0">
                <a:solidFill>
                  <a:srgbClr val="7030A0"/>
                </a:solidFill>
              </a:rPr>
              <a:t>При произнесении звука обращать внимание, чтобы уголки </a:t>
            </a:r>
            <a:r>
              <a:rPr lang="ru-RU" sz="3200" b="1" i="1" dirty="0">
                <a:solidFill>
                  <a:srgbClr val="7030A0"/>
                </a:solidFill>
              </a:rPr>
              <a:t>рта </a:t>
            </a:r>
            <a:r>
              <a:rPr lang="ru-RU" sz="3200" b="1" i="1" dirty="0" smtClean="0">
                <a:solidFill>
                  <a:srgbClr val="7030A0"/>
                </a:solidFill>
              </a:rPr>
              <a:t>у детей были слегка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оттянуты назад</a:t>
            </a:r>
            <a:r>
              <a:rPr lang="ru-RU" sz="3200" b="1" i="1" dirty="0" smtClean="0">
                <a:solidFill>
                  <a:srgbClr val="002060"/>
                </a:solidFill>
              </a:rPr>
              <a:t>.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9609" b="3395"/>
          <a:stretch/>
        </p:blipFill>
        <p:spPr>
          <a:xfrm>
            <a:off x="7953363" y="1738438"/>
            <a:ext cx="3629037" cy="443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81600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CD962-4DE7-B445-79E6-CD51A9B7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Дидактические упражнения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звуком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«Ы»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DB8552-B586-793C-7DEB-3541CC399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1908" y="1652453"/>
            <a:ext cx="5767977" cy="4525963"/>
          </a:xfrm>
        </p:spPr>
        <p:txBody>
          <a:bodyPr>
            <a:normAutofit fontScale="92500"/>
          </a:bodyPr>
          <a:lstStyle/>
          <a:p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упражнение «Прогони кошку», </a:t>
            </a:r>
          </a:p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упражнение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«Позовем цыплят» и др.</a:t>
            </a:r>
          </a:p>
          <a:p>
            <a:pPr marL="0" indent="0">
              <a:buNone/>
            </a:pPr>
            <a:endParaRPr lang="ru-RU" sz="3200" b="1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200" b="1" i="1" dirty="0" smtClean="0">
                <a:solidFill>
                  <a:srgbClr val="7030A0"/>
                </a:solidFill>
              </a:rPr>
              <a:t>При произнесении звука Ы обращать внимание, чтобы уголки губ у детей были растянуты в </a:t>
            </a:r>
            <a:r>
              <a:rPr lang="ru-RU" sz="3200" b="1" i="1" dirty="0">
                <a:solidFill>
                  <a:srgbClr val="7030A0"/>
                </a:solidFill>
              </a:rPr>
              <a:t>стороны и плотно 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прижаты</a:t>
            </a:r>
            <a:r>
              <a:rPr lang="ru-RU" sz="3200" b="1" i="1" dirty="0" smtClean="0">
                <a:solidFill>
                  <a:srgbClr val="7030A0"/>
                </a:solidFill>
              </a:rPr>
              <a:t> </a:t>
            </a:r>
            <a:r>
              <a:rPr lang="ru-RU" sz="3200" b="1" i="1" dirty="0">
                <a:solidFill>
                  <a:srgbClr val="7030A0"/>
                </a:solidFill>
              </a:rPr>
              <a:t>к </a:t>
            </a:r>
            <a:r>
              <a:rPr lang="ru-RU" sz="3200" b="1" i="1" dirty="0" smtClean="0">
                <a:solidFill>
                  <a:srgbClr val="7030A0"/>
                </a:solidFill>
              </a:rPr>
              <a:t>зубам.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9106" b="10233"/>
          <a:stretch/>
        </p:blipFill>
        <p:spPr>
          <a:xfrm>
            <a:off x="7967130" y="1756956"/>
            <a:ext cx="3615270" cy="427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70789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32927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Пособие в деле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A51B3C-36B2-D3E3-5E70-6653FD29B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39" b="8149"/>
          <a:stretch/>
        </p:blipFill>
        <p:spPr>
          <a:xfrm>
            <a:off x="1843407" y="1600200"/>
            <a:ext cx="2663278" cy="396457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2404"/>
          <a:stretch/>
        </p:blipFill>
        <p:spPr>
          <a:xfrm>
            <a:off x="5180714" y="1600200"/>
            <a:ext cx="2786819" cy="3964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8876" b="966"/>
          <a:stretch/>
        </p:blipFill>
        <p:spPr>
          <a:xfrm>
            <a:off x="8641562" y="1600200"/>
            <a:ext cx="2496624" cy="396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0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42B1E-700B-4109-86ED-3C858A556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411" y="600892"/>
            <a:ext cx="10173789" cy="849086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Вывод: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66748F-A1BB-2E7B-1C22-FBF460AEE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731" y="1136470"/>
            <a:ext cx="10032275" cy="50822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  Гласные </a:t>
            </a: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звуки имеют большое влияние на правильное </a:t>
            </a:r>
            <a:r>
              <a:rPr lang="ru-RU" sz="3600" b="1" dirty="0">
                <a:solidFill>
                  <a:srgbClr val="7030A0"/>
                </a:solidFill>
              </a:rPr>
              <a:t>произношение слов</a:t>
            </a: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Ошибки </a:t>
            </a: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в произношении гласных могут привести к искажению слов и затруднить понимание со стороны слушателя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  Гласные </a:t>
            </a: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звуки также играют важную роль 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                  в </a:t>
            </a:r>
            <a:r>
              <a:rPr lang="ru-RU" sz="3600" b="1" dirty="0">
                <a:solidFill>
                  <a:srgbClr val="7030A0"/>
                </a:solidFill>
              </a:rPr>
              <a:t>повышении выразительности речи</a:t>
            </a: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Использование </a:t>
            </a: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гласных звуков с разной интонацией и длительностью помогает выразить различные чувства и настроения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  <a:endParaRPr lang="ru-RU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315055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DDC0D-4DBF-A0B3-2C7B-D1897832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0" y="551482"/>
            <a:ext cx="9951720" cy="976874"/>
          </a:xfrm>
        </p:spPr>
        <p:txBody>
          <a:bodyPr/>
          <a:lstStyle/>
          <a:p>
            <a:r>
              <a:rPr lang="ru-RU" sz="4800" b="1" dirty="0">
                <a:solidFill>
                  <a:schemeClr val="accent4">
                    <a:lumMod val="50000"/>
                  </a:schemeClr>
                </a:solidFill>
              </a:rPr>
              <a:t>Продолжение следует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…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2688D3-10AE-7F46-50B8-482763CE2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0168" y="1393108"/>
            <a:ext cx="2555074" cy="3858162"/>
          </a:xfrm>
        </p:spPr>
      </p:pic>
      <p:sp>
        <p:nvSpPr>
          <p:cNvPr id="3" name="Прямоугольник 2"/>
          <p:cNvSpPr/>
          <p:nvPr/>
        </p:nvSpPr>
        <p:spPr>
          <a:xfrm>
            <a:off x="1463039" y="1815737"/>
            <a:ext cx="629629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 –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Мь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 –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Пь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Б –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Бь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32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Д –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Дь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Н –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32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Вь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Ф –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Фь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–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Кь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Г –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Гь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Х –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Хь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32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sz="3200" b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17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220D4-63F4-6CBA-FE2E-9CA2DAB5D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83326"/>
            <a:ext cx="10210800" cy="2364377"/>
          </a:xfrm>
        </p:spPr>
        <p:txBody>
          <a:bodyPr/>
          <a:lstStyle/>
          <a:p>
            <a:r>
              <a:rPr lang="ru-RU" sz="3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В области речевого развития </a:t>
            </a:r>
            <a:br>
              <a:rPr lang="ru-RU" sz="3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детей от 2 до 3 лет одной </a:t>
            </a:r>
            <a:br>
              <a:rPr lang="ru-RU" sz="34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из</a:t>
            </a:r>
            <a:r>
              <a:rPr lang="ru-RU" sz="3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основных задач </a:t>
            </a:r>
            <a:r>
              <a:rPr lang="ru-RU" sz="3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образовательной деятельности </a:t>
            </a:r>
            <a:r>
              <a:rPr lang="ru-RU" sz="34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является:</a:t>
            </a:r>
            <a:endParaRPr lang="ru-RU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CFFD8B-102B-827D-5F8D-74EE434C4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104" y="2638697"/>
            <a:ext cx="9548948" cy="34874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…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2) упражнять детей в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правильном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 произношении гласных и согласных звуков…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                                      ФОП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ДО (п. 20.3.1)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Sylfaen" panose="010A05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01081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220D4-63F4-6CBA-FE2E-9CA2DAB5D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348" y="1358537"/>
            <a:ext cx="10210800" cy="5003074"/>
          </a:xfrm>
        </p:spPr>
        <p:txBody>
          <a:bodyPr/>
          <a:lstStyle/>
          <a:p>
            <a:pPr algn="l"/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Ошибки в произношении гласных могут быть 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вызваны:</a:t>
            </a:r>
            <a:b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- неправильной артикуляцией, </a:t>
            </a:r>
            <a:b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- слабостью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голосовых связок, 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- нарушением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слуховой 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 </a:t>
            </a:r>
            <a:b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восприимчивости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и другие. </a:t>
            </a:r>
            <a:r>
              <a:rPr lang="ru-RU" sz="10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10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Использование игрового пособия «Игры со </a:t>
            </a:r>
            <a:r>
              <a:rPr lang="ru-RU" sz="3200" dirty="0" err="1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З</a:t>
            </a:r>
            <a:r>
              <a:rPr lang="ru-RU" sz="3200" dirty="0" err="1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вукарушкой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» позволит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исправить эти ошибки и улучшить произношение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.</a:t>
            </a:r>
            <a:b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ru-RU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097" y="693123"/>
            <a:ext cx="9303302" cy="926672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9FCFFD8B-102B-827D-5F8D-74EE434C4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165" y="693123"/>
            <a:ext cx="9300755" cy="9274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Звуки А, О, У, И, Э, 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153" t="5342" r="6005" b="2952"/>
          <a:stretch/>
        </p:blipFill>
        <p:spPr>
          <a:xfrm>
            <a:off x="8921932" y="1920240"/>
            <a:ext cx="2281233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2134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724EC-0C2A-5653-FA5B-CE739087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4" y="274638"/>
            <a:ext cx="10236926" cy="154621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Цель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: создание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условий для наиболее эффективного формирования звуковой культуры речи детей раннего возраста.</a:t>
            </a:r>
            <a:br>
              <a:rPr lang="ru-RU" sz="28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sz="28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9D8F3A-F0C7-54CB-C9E9-118AC374B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102" y="1820850"/>
            <a:ext cx="10030097" cy="439783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51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 </a:t>
            </a:r>
          </a:p>
          <a:p>
            <a:pPr marL="914400" indent="-914400">
              <a:buAutoNum type="arabicPeriod"/>
            </a:pPr>
            <a:r>
              <a:rPr lang="ru-RU" sz="46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речевое дыхание на уровне   </a:t>
            </a:r>
          </a:p>
          <a:p>
            <a:pPr marL="0" indent="0">
              <a:buNone/>
            </a:pPr>
            <a:r>
              <a:rPr lang="ru-RU" sz="4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6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произнесения гласных звуков «А,И, У, О, Э, Ы».</a:t>
            </a:r>
          </a:p>
          <a:p>
            <a:pPr marL="0" indent="0">
              <a:buNone/>
            </a:pPr>
            <a:endParaRPr lang="ru-RU" sz="4600" b="1" dirty="0" smtClean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46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4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46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азвивать </a:t>
            </a:r>
            <a:r>
              <a:rPr lang="ru-RU" sz="4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подвижность органов </a:t>
            </a:r>
            <a:r>
              <a:rPr lang="ru-RU" sz="46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4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6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артикуляционного </a:t>
            </a:r>
            <a:r>
              <a:rPr lang="ru-RU" sz="4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аппарата, умения детей </a:t>
            </a:r>
            <a:r>
              <a:rPr lang="ru-RU" sz="46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4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6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владеть ими.</a:t>
            </a:r>
          </a:p>
          <a:p>
            <a:pPr marL="0" indent="0">
              <a:buNone/>
            </a:pPr>
            <a:endParaRPr lang="ru-RU" sz="4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46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4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46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точнять</a:t>
            </a:r>
            <a:r>
              <a:rPr lang="ru-RU" sz="4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закреплять и формировать правильное </a:t>
            </a:r>
            <a:endParaRPr lang="ru-RU" sz="4600" b="1" dirty="0" smtClean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4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6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звукопроизношение</a:t>
            </a:r>
            <a:r>
              <a:rPr lang="ru-RU" sz="4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03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220D4-63F4-6CBA-FE2E-9CA2DAB5D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166" y="1358537"/>
            <a:ext cx="10040982" cy="5003074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- картинку </a:t>
            </a:r>
            <a:r>
              <a:rPr lang="ru-RU" sz="3200" b="1" dirty="0" err="1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Звукарушки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с правильным положением губ </a:t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при произнесении звука;</a:t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- наглядный материал </a:t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для проведения игровых </a:t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упражнений на произнесение </a:t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изолированного звука </a:t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и звукоподражательных слов.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097" y="693123"/>
            <a:ext cx="9303302" cy="926672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9FCFFD8B-102B-827D-5F8D-74EE434C4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165" y="693123"/>
            <a:ext cx="9300755" cy="9274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Пособие включает в себя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7611"/>
          <a:stretch/>
        </p:blipFill>
        <p:spPr>
          <a:xfrm>
            <a:off x="7166701" y="1619795"/>
            <a:ext cx="4590320" cy="395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7948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CD962-4DE7-B445-79E6-CD51A9B7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Дидактические упражнения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звуком «А»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6AA7EEE-C47D-8865-FB7C-72A996850C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4388" b="21062"/>
          <a:stretch/>
        </p:blipFill>
        <p:spPr>
          <a:xfrm>
            <a:off x="7680959" y="1652452"/>
            <a:ext cx="3788230" cy="459211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2DB8552-B586-793C-7DEB-3541CC399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1908" y="1652453"/>
            <a:ext cx="5767977" cy="4525963"/>
          </a:xfrm>
        </p:spPr>
        <p:txBody>
          <a:bodyPr>
            <a:normAutofit fontScale="92500"/>
          </a:bodyPr>
          <a:lstStyle/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упражнение 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«Уложи Лялю спать»,</a:t>
            </a:r>
          </a:p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упражнение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«Капает водичка»,</a:t>
            </a:r>
          </a:p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упражнение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«Покажи, как Таня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плачет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» и др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3200" b="1" i="1" dirty="0" smtClean="0">
                <a:solidFill>
                  <a:srgbClr val="7030A0"/>
                </a:solidFill>
              </a:rPr>
              <a:t>При произнесении звука А обращать внимание, чтобы ребенок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широко</a:t>
            </a:r>
            <a:r>
              <a:rPr lang="ru-RU" sz="3200" b="1" i="1" dirty="0" smtClean="0">
                <a:solidFill>
                  <a:srgbClr val="7030A0"/>
                </a:solidFill>
              </a:rPr>
              <a:t> открывал рот.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85160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CD962-4DE7-B445-79E6-CD51A9B7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Дидактические упражнения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звуком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«О»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DB8552-B586-793C-7DEB-3541CC399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1908" y="1652453"/>
            <a:ext cx="5767977" cy="4525963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упражнение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«У Ляли болит зуб»;</a:t>
            </a:r>
          </a:p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упражнение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«Курочка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»;</a:t>
            </a:r>
          </a:p>
          <a:p>
            <a:pPr lvl="0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</a:rPr>
              <a:t>упражнение «Большие ноги шагают по дороге</a:t>
            </a:r>
            <a:r>
              <a:rPr lang="ru-RU" sz="3200" b="1" i="1" dirty="0" smtClean="0">
                <a:solidFill>
                  <a:srgbClr val="9BBB59">
                    <a:lumMod val="75000"/>
                  </a:srgbClr>
                </a:solidFill>
              </a:rPr>
              <a:t>»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и др.</a:t>
            </a:r>
          </a:p>
          <a:p>
            <a:pPr marL="0" indent="0">
              <a:buNone/>
            </a:pPr>
            <a:r>
              <a:rPr lang="ru-RU" sz="3200" b="1" i="1" dirty="0" smtClean="0">
                <a:solidFill>
                  <a:srgbClr val="7030A0"/>
                </a:solidFill>
              </a:rPr>
              <a:t>При произнесении звука </a:t>
            </a:r>
            <a:r>
              <a:rPr lang="ru-RU" sz="3200" b="1" i="1" dirty="0">
                <a:solidFill>
                  <a:srgbClr val="7030A0"/>
                </a:solidFill>
              </a:rPr>
              <a:t>О </a:t>
            </a:r>
            <a:r>
              <a:rPr lang="ru-RU" sz="3200" b="1" i="1" dirty="0" smtClean="0">
                <a:solidFill>
                  <a:srgbClr val="7030A0"/>
                </a:solidFill>
              </a:rPr>
              <a:t>обращать внимание, чтобы губы у детей имели закругленное положении и были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расслаблены</a:t>
            </a:r>
            <a:r>
              <a:rPr lang="ru-RU" sz="3200" b="1" i="1" dirty="0" smtClean="0">
                <a:solidFill>
                  <a:srgbClr val="7030A0"/>
                </a:solidFill>
              </a:rPr>
              <a:t>.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622" b="10081"/>
          <a:stretch/>
        </p:blipFill>
        <p:spPr>
          <a:xfrm>
            <a:off x="7899460" y="1466148"/>
            <a:ext cx="3682940" cy="449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76467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CD962-4DE7-B445-79E6-CD51A9B7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Дидактические упражнения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звуком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«У»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DB8552-B586-793C-7DEB-3541CC399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1908" y="1652453"/>
            <a:ext cx="5767977" cy="4525963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упражнение «Самолет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»,</a:t>
            </a:r>
          </a:p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упражнение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«Как мычит коровка»,</a:t>
            </a:r>
          </a:p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упражнение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«Поезд» и др.</a:t>
            </a:r>
          </a:p>
          <a:p>
            <a:pPr marL="0" indent="0">
              <a:buNone/>
            </a:pPr>
            <a:endParaRPr lang="ru-RU" sz="3200" b="1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200" b="1" i="1" dirty="0" smtClean="0">
                <a:solidFill>
                  <a:srgbClr val="7030A0"/>
                </a:solidFill>
              </a:rPr>
              <a:t>При произнесении звука учить детей губы 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выдвигать</a:t>
            </a:r>
            <a:r>
              <a:rPr lang="ru-RU" sz="3200" b="1" i="1" dirty="0" smtClean="0">
                <a:solidFill>
                  <a:srgbClr val="7030A0"/>
                </a:solidFill>
              </a:rPr>
              <a:t> </a:t>
            </a:r>
            <a:r>
              <a:rPr lang="ru-RU" sz="3200" b="1" i="1" dirty="0">
                <a:solidFill>
                  <a:srgbClr val="7030A0"/>
                </a:solidFill>
              </a:rPr>
              <a:t>вперёд (трубочкой)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2062" b="16818"/>
          <a:stretch/>
        </p:blipFill>
        <p:spPr>
          <a:xfrm>
            <a:off x="7550330" y="1652453"/>
            <a:ext cx="4032070" cy="433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14797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CD962-4DE7-B445-79E6-CD51A9B7B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Дидактические упражнения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звуком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«И»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DB8552-B586-793C-7DEB-3541CC399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1908" y="1652453"/>
            <a:ext cx="5767977" cy="4525963"/>
          </a:xfrm>
        </p:spPr>
        <p:txBody>
          <a:bodyPr>
            <a:normAutofit lnSpcReduction="10000"/>
          </a:bodyPr>
          <a:lstStyle/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упражнение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«Лошадка»,</a:t>
            </a:r>
          </a:p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упражнение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«Мышка»,</a:t>
            </a:r>
          </a:p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упражнение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«Машина» и др.</a:t>
            </a:r>
          </a:p>
          <a:p>
            <a:pPr marL="0" indent="0">
              <a:buNone/>
            </a:pPr>
            <a:endParaRPr lang="ru-RU" sz="3200" b="1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200" b="1" i="1" dirty="0" smtClean="0">
                <a:solidFill>
                  <a:srgbClr val="7030A0"/>
                </a:solidFill>
              </a:rPr>
              <a:t>Обращать внимание, чтобы при произнесении звука И губы у детей были сильно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напряжены</a:t>
            </a:r>
            <a:r>
              <a:rPr lang="ru-RU" sz="3200" b="1" i="1" dirty="0" smtClean="0">
                <a:solidFill>
                  <a:srgbClr val="7030A0"/>
                </a:solidFill>
              </a:rPr>
              <a:t>, </a:t>
            </a:r>
            <a:r>
              <a:rPr lang="ru-RU" sz="3200" b="1" i="1" dirty="0">
                <a:solidFill>
                  <a:srgbClr val="7030A0"/>
                </a:solidFill>
              </a:rPr>
              <a:t>прижаты к </a:t>
            </a:r>
            <a:r>
              <a:rPr lang="ru-RU" sz="3200" b="1" i="1" dirty="0" smtClean="0">
                <a:solidFill>
                  <a:srgbClr val="7030A0"/>
                </a:solidFill>
              </a:rPr>
              <a:t>резцам, </a:t>
            </a:r>
            <a:r>
              <a:rPr lang="ru-RU" sz="3200" b="1" i="1" dirty="0">
                <a:solidFill>
                  <a:srgbClr val="7030A0"/>
                </a:solidFill>
              </a:rPr>
              <a:t>растянуты в улыбку.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752" b="14593"/>
          <a:stretch/>
        </p:blipFill>
        <p:spPr>
          <a:xfrm>
            <a:off x="7996698" y="1652453"/>
            <a:ext cx="3585702" cy="430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34409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Тема Office">
  <a:themeElements>
    <a:clrScheme name="Другая 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504D"/>
      </a:hlink>
      <a:folHlink>
        <a:srgbClr val="C0504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презентации - 3</Template>
  <TotalTime>543</TotalTime>
  <Words>594</Words>
  <Application>Microsoft Office PowerPoint</Application>
  <PresentationFormat>Широкоэкранный</PresentationFormat>
  <Paragraphs>66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Arial Narrow</vt:lpstr>
      <vt:lpstr>Calibri</vt:lpstr>
      <vt:lpstr>Sylfaen</vt:lpstr>
      <vt:lpstr>Times New Roman</vt:lpstr>
      <vt:lpstr>1_Тема Office</vt:lpstr>
      <vt:lpstr>Игровые приемы формирования  у детей раннего возраста правильного произношения гласных звуков</vt:lpstr>
      <vt:lpstr>В области речевого развития  детей от 2 до 3 лет одной  из основных задач образовательной деятельности является:</vt:lpstr>
      <vt:lpstr>Ошибки в произношении гласных могут быть вызваны:  - неправильной артикуляцией,   - слабостью голосовых связок,   - нарушением слуховой      восприимчивости и другие.   Использование игрового пособия «Игры со Звукарушкой» позволит исправить эти ошибки и улучшить произношение. </vt:lpstr>
      <vt:lpstr>Цель: создание условий для наиболее эффективного формирования звуковой культуры речи детей раннего возраста. </vt:lpstr>
      <vt:lpstr>- картинку Звукарушки  с правильным положением губ  при произнесении звука;  - наглядный материал  для проведения игровых  упражнений на произнесение  изолированного звука  и звукоподражательных слов.</vt:lpstr>
      <vt:lpstr>Дидактические упражнения  со звуком «А»</vt:lpstr>
      <vt:lpstr>Дидактические упражнения  со звуком «О»</vt:lpstr>
      <vt:lpstr>Дидактические упражнения  со звуком «У»</vt:lpstr>
      <vt:lpstr>Дидактические упражнения  со звуком «И»</vt:lpstr>
      <vt:lpstr>Дидактические упражнения  со звуком «Э»</vt:lpstr>
      <vt:lpstr>Дидактические упражнения  со звуком «Ы»</vt:lpstr>
      <vt:lpstr>Пособие в деле</vt:lpstr>
      <vt:lpstr>Вывод:</vt:lpstr>
      <vt:lpstr>Продолжение следует…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правильного произношения гласных звуков у детей раннего возраста посредством дидактических упражнений</dc:title>
  <dc:creator>Ольга Атрощенко</dc:creator>
  <cp:lastModifiedBy>Жанна</cp:lastModifiedBy>
  <cp:revision>24</cp:revision>
  <dcterms:created xsi:type="dcterms:W3CDTF">2023-04-27T09:35:17Z</dcterms:created>
  <dcterms:modified xsi:type="dcterms:W3CDTF">2023-11-15T12:56:34Z</dcterms:modified>
</cp:coreProperties>
</file>