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6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DD1"/>
    <a:srgbClr val="008000"/>
    <a:srgbClr val="C12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 autoAdjust="0"/>
  </p:normalViewPr>
  <p:slideViewPr>
    <p:cSldViewPr>
      <p:cViewPr>
        <p:scale>
          <a:sx n="73" d="100"/>
          <a:sy n="73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C41883-2535-4F66-B21D-D123748E7577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3B1D20-8387-47D6-AA30-0078A85B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4661" y="1052736"/>
            <a:ext cx="7200800" cy="374441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err="1">
                <a:solidFill>
                  <a:srgbClr val="160DD1"/>
                </a:solidFill>
                <a:latin typeface="Arial"/>
              </a:rPr>
              <a:t>Кинезеологические</a:t>
            </a:r>
            <a:r>
              <a:rPr lang="ru-RU" sz="3200" b="1" dirty="0">
                <a:solidFill>
                  <a:srgbClr val="160DD1"/>
                </a:solidFill>
                <a:latin typeface="Arial"/>
              </a:rPr>
              <a:t> </a:t>
            </a:r>
            <a:r>
              <a:rPr lang="ru-RU" sz="3200" b="1" dirty="0" smtClean="0">
                <a:solidFill>
                  <a:srgbClr val="160DD1"/>
                </a:solidFill>
                <a:latin typeface="Arial"/>
              </a:rPr>
              <a:t>упражнения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rgbClr val="160DD1"/>
                </a:solidFill>
                <a:latin typeface="Arial"/>
              </a:rPr>
              <a:t> </a:t>
            </a:r>
            <a:r>
              <a:rPr lang="ru-RU" sz="3200" b="1" dirty="0">
                <a:solidFill>
                  <a:srgbClr val="160DD1"/>
                </a:solidFill>
                <a:latin typeface="Arial"/>
              </a:rPr>
              <a:t>как действенный способ повышения уровня самоконтроля у старших дошкольников</a:t>
            </a:r>
            <a:endParaRPr lang="ru-RU" b="1" dirty="0">
              <a:solidFill>
                <a:srgbClr val="160DD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5607658"/>
            <a:ext cx="3600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cs typeface="Times New Roman" pitchFamily="18" charset="0"/>
              </a:rPr>
              <a:t>Мамедова Алена </a:t>
            </a:r>
            <a:r>
              <a:rPr lang="ru-RU" sz="2000" b="1" dirty="0" err="1" smtClean="0">
                <a:solidFill>
                  <a:srgbClr val="008000"/>
                </a:solidFill>
                <a:cs typeface="Times New Roman" pitchFamily="18" charset="0"/>
              </a:rPr>
              <a:t>Замировна</a:t>
            </a:r>
            <a:r>
              <a:rPr lang="ru-RU" sz="2000" b="1" dirty="0" smtClean="0">
                <a:solidFill>
                  <a:srgbClr val="008000"/>
                </a:solidFill>
                <a:cs typeface="Times New Roman" pitchFamily="18" charset="0"/>
              </a:rPr>
              <a:t>,</a:t>
            </a:r>
          </a:p>
          <a:p>
            <a:r>
              <a:rPr lang="ru-RU" sz="2000" b="1" dirty="0">
                <a:solidFill>
                  <a:srgbClr val="008000"/>
                </a:solidFill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8000"/>
                </a:solidFill>
                <a:cs typeface="Times New Roman" pitchFamily="18" charset="0"/>
              </a:rPr>
              <a:t>оспитатель МБДОУ</a:t>
            </a:r>
          </a:p>
          <a:p>
            <a:r>
              <a:rPr lang="ru-RU" sz="2000" b="1" dirty="0" smtClean="0">
                <a:solidFill>
                  <a:srgbClr val="008000"/>
                </a:solidFill>
                <a:cs typeface="Times New Roman" pitchFamily="18" charset="0"/>
              </a:rPr>
              <a:t>г. Мурманска № 120</a:t>
            </a:r>
            <a:endParaRPr lang="ru-RU" sz="2000" b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pic>
        <p:nvPicPr>
          <p:cNvPr id="13314" name="Picture 2" descr="https://vdp.mycdn.me/getImage?id=476636842603&amp;idx=5&amp;thumbType=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442" y="3647824"/>
            <a:ext cx="2876454" cy="1785798"/>
          </a:xfrm>
          <a:prstGeom prst="rect">
            <a:avLst/>
          </a:prstGeom>
          <a:noFill/>
        </p:spPr>
      </p:pic>
      <p:pic>
        <p:nvPicPr>
          <p:cNvPr id="13318" name="Picture 6" descr="http://deti-kosmosa.com/images/Solnc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922" y="0"/>
            <a:ext cx="163707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9"/>
          <a:stretch/>
        </p:blipFill>
        <p:spPr bwMode="auto">
          <a:xfrm>
            <a:off x="5148064" y="4005064"/>
            <a:ext cx="3840838" cy="25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8957"/>
            <a:ext cx="7498080" cy="1138138"/>
          </a:xfrm>
        </p:spPr>
        <p:txBody>
          <a:bodyPr/>
          <a:lstStyle/>
          <a:p>
            <a:r>
              <a:rPr lang="ru-RU" sz="3900" b="1" dirty="0" smtClean="0">
                <a:solidFill>
                  <a:srgbClr val="C1211D"/>
                </a:solidFill>
              </a:rPr>
              <a:t>Условия эффективности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20880" cy="518457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8000"/>
                </a:solidFill>
              </a:rPr>
              <a:t>  П</a:t>
            </a:r>
            <a:r>
              <a:rPr lang="ru-RU" sz="3000" b="1" dirty="0" smtClean="0">
                <a:solidFill>
                  <a:srgbClr val="008000"/>
                </a:solidFill>
              </a:rPr>
              <a:t>роводить </a:t>
            </a:r>
            <a:r>
              <a:rPr lang="ru-RU" sz="3000" b="1" dirty="0">
                <a:solidFill>
                  <a:srgbClr val="008000"/>
                </a:solidFill>
              </a:rPr>
              <a:t>ежедневно, без </a:t>
            </a:r>
            <a:r>
              <a:rPr lang="ru-RU" sz="3000" b="1" dirty="0" smtClean="0">
                <a:solidFill>
                  <a:srgbClr val="008000"/>
                </a:solidFill>
              </a:rPr>
              <a:t>пропусков</a:t>
            </a:r>
            <a:r>
              <a:rPr lang="ru-RU" sz="3000" b="1" dirty="0">
                <a:solidFill>
                  <a:srgbClr val="008000"/>
                </a:solidFill>
              </a:rPr>
              <a:t>.</a:t>
            </a:r>
          </a:p>
          <a:p>
            <a:r>
              <a:rPr lang="ru-RU" sz="3000" b="1" dirty="0" smtClean="0">
                <a:solidFill>
                  <a:srgbClr val="008000"/>
                </a:solidFill>
              </a:rPr>
              <a:t>Заниматься в первую половину дня.</a:t>
            </a:r>
            <a:endParaRPr lang="ru-RU" sz="3000" b="1" dirty="0">
              <a:solidFill>
                <a:srgbClr val="008000"/>
              </a:solidFill>
            </a:endParaRPr>
          </a:p>
          <a:p>
            <a:r>
              <a:rPr lang="ru-RU" sz="3000" b="1" dirty="0">
                <a:solidFill>
                  <a:srgbClr val="008000"/>
                </a:solidFill>
              </a:rPr>
              <a:t> С</a:t>
            </a:r>
            <a:r>
              <a:rPr lang="ru-RU" sz="3000" b="1" dirty="0" smtClean="0">
                <a:solidFill>
                  <a:srgbClr val="008000"/>
                </a:solidFill>
              </a:rPr>
              <a:t>оздавать доброжелательную обстановку.</a:t>
            </a:r>
            <a:endParaRPr lang="ru-RU" sz="3000" b="1" dirty="0">
              <a:solidFill>
                <a:srgbClr val="008000"/>
              </a:solidFill>
            </a:endParaRPr>
          </a:p>
          <a:p>
            <a:r>
              <a:rPr lang="ru-RU" sz="3000" b="1" dirty="0">
                <a:solidFill>
                  <a:srgbClr val="008000"/>
                </a:solidFill>
              </a:rPr>
              <a:t> От детей </a:t>
            </a:r>
            <a:r>
              <a:rPr lang="ru-RU" sz="3000" b="1" dirty="0" smtClean="0">
                <a:solidFill>
                  <a:srgbClr val="008000"/>
                </a:solidFill>
              </a:rPr>
              <a:t>требовать точного выполнения </a:t>
            </a:r>
            <a:r>
              <a:rPr lang="ru-RU" sz="3000" b="1" dirty="0">
                <a:solidFill>
                  <a:srgbClr val="008000"/>
                </a:solidFill>
              </a:rPr>
              <a:t>движений и </a:t>
            </a:r>
            <a:r>
              <a:rPr lang="ru-RU" sz="3000" b="1" dirty="0" smtClean="0">
                <a:solidFill>
                  <a:srgbClr val="008000"/>
                </a:solidFill>
              </a:rPr>
              <a:t>приемов</a:t>
            </a:r>
            <a:r>
              <a:rPr lang="ru-RU" sz="3000" b="1" dirty="0">
                <a:solidFill>
                  <a:srgbClr val="008000"/>
                </a:solidFill>
              </a:rPr>
              <a:t>.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Чем </a:t>
            </a:r>
            <a:r>
              <a:rPr lang="ru-RU" sz="3000" b="1" dirty="0">
                <a:solidFill>
                  <a:srgbClr val="FF0000"/>
                </a:solidFill>
              </a:rPr>
              <a:t>интенсивнее нагрузка, 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    тем </a:t>
            </a:r>
            <a:r>
              <a:rPr lang="ru-RU" sz="3000" b="1" dirty="0">
                <a:solidFill>
                  <a:srgbClr val="FF0000"/>
                </a:solidFill>
              </a:rPr>
              <a:t>значительнее 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    изменения </a:t>
            </a:r>
          </a:p>
          <a:p>
            <a:pPr marL="82296" indent="0">
              <a:buNone/>
            </a:pP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   в поведении!                    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8957"/>
            <a:ext cx="7498080" cy="1138138"/>
          </a:xfrm>
        </p:spPr>
        <p:txBody>
          <a:bodyPr/>
          <a:lstStyle/>
          <a:p>
            <a:r>
              <a:rPr lang="ru-RU" sz="3900" b="1" dirty="0" err="1" smtClean="0">
                <a:solidFill>
                  <a:srgbClr val="C1211D"/>
                </a:solidFill>
              </a:rPr>
              <a:t>Кинезиологические</a:t>
            </a:r>
            <a:r>
              <a:rPr lang="ru-RU" sz="3900" b="1" dirty="0" smtClean="0">
                <a:solidFill>
                  <a:srgbClr val="C1211D"/>
                </a:solidFill>
              </a:rPr>
              <a:t> комплексы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20880" cy="5184576"/>
          </a:xfrm>
        </p:spPr>
        <p:txBody>
          <a:bodyPr>
            <a:normAutofit/>
          </a:bodyPr>
          <a:lstStyle/>
          <a:p>
            <a:pPr marL="534988" lvl="0" indent="-454025">
              <a:buClr>
                <a:srgbClr val="3891A7"/>
              </a:buClr>
              <a:buNone/>
              <a:tabLst>
                <a:tab pos="534988" algn="l"/>
              </a:tabLst>
            </a:pPr>
            <a:r>
              <a:rPr lang="ru-RU" sz="3000" b="1" dirty="0">
                <a:solidFill>
                  <a:srgbClr val="008000"/>
                </a:solidFill>
              </a:rPr>
              <a:t>•	 Телесные (</a:t>
            </a:r>
            <a:r>
              <a:rPr lang="ru-RU" sz="3000" b="1" dirty="0" err="1">
                <a:solidFill>
                  <a:srgbClr val="008000"/>
                </a:solidFill>
              </a:rPr>
              <a:t>кинезиологические</a:t>
            </a:r>
            <a:r>
              <a:rPr lang="ru-RU" sz="3000" b="1" dirty="0">
                <a:solidFill>
                  <a:srgbClr val="008000"/>
                </a:solidFill>
              </a:rPr>
              <a:t>) </a:t>
            </a:r>
            <a:r>
              <a:rPr lang="ru-RU" sz="3000" b="1" dirty="0" smtClean="0">
                <a:solidFill>
                  <a:srgbClr val="008000"/>
                </a:solidFill>
              </a:rPr>
              <a:t>упражнения</a:t>
            </a:r>
          </a:p>
          <a:p>
            <a:pPr marL="82296" indent="0">
              <a:buNone/>
              <a:tabLst>
                <a:tab pos="534988" algn="l"/>
              </a:tabLst>
            </a:pPr>
            <a:r>
              <a:rPr lang="ru-RU" sz="3000" b="1" dirty="0" smtClean="0">
                <a:solidFill>
                  <a:srgbClr val="008000"/>
                </a:solidFill>
              </a:rPr>
              <a:t>•</a:t>
            </a:r>
            <a:r>
              <a:rPr lang="ru-RU" sz="3000" b="1" dirty="0">
                <a:solidFill>
                  <a:srgbClr val="008000"/>
                </a:solidFill>
              </a:rPr>
              <a:t>	 </a:t>
            </a:r>
            <a:r>
              <a:rPr lang="ru-RU" sz="3000" b="1" dirty="0" smtClean="0">
                <a:solidFill>
                  <a:srgbClr val="008000"/>
                </a:solidFill>
              </a:rPr>
              <a:t>Растяжки</a:t>
            </a:r>
            <a:endParaRPr lang="ru-RU" sz="3000" b="1" dirty="0">
              <a:solidFill>
                <a:srgbClr val="008000"/>
              </a:solidFill>
            </a:endParaRPr>
          </a:p>
          <a:p>
            <a:pPr marL="82296" indent="0">
              <a:buNone/>
              <a:tabLst>
                <a:tab pos="534988" algn="l"/>
              </a:tabLst>
            </a:pPr>
            <a:r>
              <a:rPr lang="ru-RU" sz="3000" b="1" dirty="0">
                <a:solidFill>
                  <a:srgbClr val="008000"/>
                </a:solidFill>
              </a:rPr>
              <a:t>•	Глазодвигательные упражнения</a:t>
            </a:r>
          </a:p>
          <a:p>
            <a:pPr marL="82296" indent="0">
              <a:buNone/>
              <a:tabLst>
                <a:tab pos="534988" algn="l"/>
              </a:tabLst>
            </a:pPr>
            <a:r>
              <a:rPr lang="ru-RU" sz="3000" b="1" dirty="0" smtClean="0">
                <a:solidFill>
                  <a:srgbClr val="008000"/>
                </a:solidFill>
              </a:rPr>
              <a:t>•</a:t>
            </a:r>
            <a:r>
              <a:rPr lang="ru-RU" sz="3000" b="1" dirty="0">
                <a:solidFill>
                  <a:srgbClr val="008000"/>
                </a:solidFill>
              </a:rPr>
              <a:t>	Дыхательные упражнения</a:t>
            </a:r>
          </a:p>
          <a:p>
            <a:pPr marL="82296" indent="0">
              <a:buNone/>
              <a:tabLst>
                <a:tab pos="534988" algn="l"/>
              </a:tabLst>
            </a:pPr>
            <a:r>
              <a:rPr lang="ru-RU" sz="3000" b="1" dirty="0">
                <a:solidFill>
                  <a:srgbClr val="008000"/>
                </a:solidFill>
              </a:rPr>
              <a:t>•	Упражнения на </a:t>
            </a:r>
            <a:r>
              <a:rPr lang="ru-RU" sz="3000" b="1" dirty="0" smtClean="0">
                <a:solidFill>
                  <a:srgbClr val="008000"/>
                </a:solidFill>
              </a:rPr>
              <a:t>релаксацию</a:t>
            </a:r>
            <a:endParaRPr lang="ru-RU" sz="3000" b="1" dirty="0">
              <a:solidFill>
                <a:srgbClr val="008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773019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692696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cs typeface="Times New Roman" pitchFamily="18" charset="0"/>
              </a:rPr>
              <a:t>«Движение может заменить лекарство - но ни одно лекарство не может заменить движения»</a:t>
            </a:r>
            <a:endParaRPr lang="ru-RU" sz="3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2348880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cs typeface="Times New Roman" pitchFamily="18" charset="0"/>
              </a:rPr>
              <a:t>Ж.Тассо</a:t>
            </a:r>
            <a:endParaRPr lang="ru-RU" sz="3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6" name="Picture 2" descr="https://info-tses.kz/wp-content/uploads/2019/04/deti-igrayu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896545" cy="326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400" b="1" u="sng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Саморегуляция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это процесс управления человеком собственными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психологическим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состоянием,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физическим состоянием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оступками.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963119" cy="306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/>
                <a:ea typeface="+mn-ea"/>
                <a:cs typeface="Times New Roman" pitchFamily="18" charset="0"/>
              </a:rPr>
              <a:t>Кинезиология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008000"/>
                </a:solidFill>
                <a:cs typeface="Times New Roman" pitchFamily="18" charset="0"/>
              </a:rPr>
              <a:t>- это </a:t>
            </a:r>
            <a:r>
              <a:rPr lang="ru-RU" sz="3600" b="1" dirty="0">
                <a:solidFill>
                  <a:srgbClr val="008000"/>
                </a:solidFill>
                <a:cs typeface="Times New Roman" pitchFamily="18" charset="0"/>
              </a:rPr>
              <a:t>наука </a:t>
            </a:r>
            <a:r>
              <a:rPr lang="ru-RU" sz="3600" b="1" dirty="0" smtClean="0">
                <a:solidFill>
                  <a:srgbClr val="008000"/>
                </a:solidFill>
                <a:cs typeface="Times New Roman" pitchFamily="18" charset="0"/>
              </a:rPr>
              <a:t>о </a:t>
            </a:r>
            <a:r>
              <a:rPr lang="ru-RU" sz="3600" b="1" dirty="0">
                <a:solidFill>
                  <a:srgbClr val="008000"/>
                </a:solidFill>
                <a:cs typeface="Times New Roman" pitchFamily="18" charset="0"/>
              </a:rPr>
              <a:t>развитии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008000"/>
                </a:solidFill>
                <a:cs typeface="Times New Roman" pitchFamily="18" charset="0"/>
              </a:rPr>
              <a:t>головного </a:t>
            </a:r>
            <a:r>
              <a:rPr lang="ru-RU" sz="3600" b="1" dirty="0">
                <a:solidFill>
                  <a:srgbClr val="008000"/>
                </a:solidFill>
                <a:cs typeface="Times New Roman" pitchFamily="18" charset="0"/>
              </a:rPr>
              <a:t>мозга через </a:t>
            </a:r>
            <a:r>
              <a:rPr lang="ru-RU" sz="3600" b="1" dirty="0" smtClean="0">
                <a:solidFill>
                  <a:srgbClr val="008000"/>
                </a:solidFill>
                <a:cs typeface="Times New Roman" pitchFamily="18" charset="0"/>
              </a:rPr>
              <a:t>движение.</a:t>
            </a:r>
            <a:endParaRPr lang="ru-RU" sz="3600" dirty="0">
              <a:solidFill>
                <a:srgbClr val="008000"/>
              </a:solidFill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26638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708920"/>
            <a:ext cx="439578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196751"/>
            <a:ext cx="3980804" cy="31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1211D"/>
                </a:solidFill>
              </a:rPr>
              <a:t>Кинезиологические упражнения</a:t>
            </a:r>
            <a:endParaRPr lang="ru-RU" b="1" dirty="0">
              <a:solidFill>
                <a:srgbClr val="C1211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6696744" cy="4800600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rgbClr val="008000"/>
                </a:solidFill>
              </a:rPr>
              <a:t>у</a:t>
            </a:r>
            <a:r>
              <a:rPr lang="ru-RU" b="1" u="sng" dirty="0" smtClean="0">
                <a:solidFill>
                  <a:srgbClr val="008000"/>
                </a:solidFill>
              </a:rPr>
              <a:t>чат детей </a:t>
            </a:r>
            <a:r>
              <a:rPr lang="ru-RU" b="1" u="sng" dirty="0">
                <a:solidFill>
                  <a:srgbClr val="008000"/>
                </a:solidFill>
              </a:rPr>
              <a:t>справляться </a:t>
            </a:r>
            <a:endParaRPr lang="ru-RU" b="1" u="sng" dirty="0" smtClean="0">
              <a:solidFill>
                <a:srgbClr val="008000"/>
              </a:solidFill>
            </a:endParaRPr>
          </a:p>
          <a:p>
            <a:pPr marL="352425" indent="0">
              <a:buNone/>
            </a:pPr>
            <a:r>
              <a:rPr lang="ru-RU" b="1" u="sng" dirty="0" smtClean="0">
                <a:solidFill>
                  <a:srgbClr val="008000"/>
                </a:solidFill>
              </a:rPr>
              <a:t>со </a:t>
            </a:r>
            <a:r>
              <a:rPr lang="ru-RU" b="1" u="sng" dirty="0">
                <a:solidFill>
                  <a:srgbClr val="008000"/>
                </a:solidFill>
              </a:rPr>
              <a:t>своими </a:t>
            </a:r>
            <a:r>
              <a:rPr lang="ru-RU" b="1" u="sng" dirty="0" smtClean="0">
                <a:solidFill>
                  <a:srgbClr val="008000"/>
                </a:solidFill>
              </a:rPr>
              <a:t>эмоциями</a:t>
            </a:r>
          </a:p>
          <a:p>
            <a:pPr marL="82296" indent="0">
              <a:buNone/>
            </a:pPr>
            <a:endParaRPr lang="ru-RU" b="1" u="sng" dirty="0">
              <a:solidFill>
                <a:srgbClr val="008000"/>
              </a:solidFill>
            </a:endParaRPr>
          </a:p>
          <a:p>
            <a:pPr marL="82296" indent="0">
              <a:buNone/>
            </a:pPr>
            <a:endParaRPr lang="ru-RU" b="1" u="sng" dirty="0" smtClean="0">
              <a:solidFill>
                <a:srgbClr val="008000"/>
              </a:solidFill>
            </a:endParaRPr>
          </a:p>
          <a:p>
            <a:pPr marL="82296" indent="0">
              <a:buNone/>
            </a:pPr>
            <a:endParaRPr lang="ru-RU" b="1" u="sng" dirty="0" smtClean="0">
              <a:solidFill>
                <a:srgbClr val="008000"/>
              </a:solidFill>
            </a:endParaRPr>
          </a:p>
          <a:p>
            <a:r>
              <a:rPr lang="ru-RU" b="1" dirty="0">
                <a:solidFill>
                  <a:srgbClr val="008000"/>
                </a:solidFill>
              </a:rPr>
              <a:t>улучшают мыслительную деятельность,  мелкую моторику, память, внимание, речь, </a:t>
            </a:r>
            <a:r>
              <a:rPr lang="ru-RU" b="1" dirty="0" smtClean="0">
                <a:solidFill>
                  <a:srgbClr val="008000"/>
                </a:solidFill>
              </a:rPr>
              <a:t>мышление</a:t>
            </a:r>
            <a:endParaRPr lang="ru-RU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4088" r="7693" b="4027"/>
          <a:stretch/>
        </p:blipFill>
        <p:spPr bwMode="auto">
          <a:xfrm>
            <a:off x="6648994" y="980728"/>
            <a:ext cx="2495005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8957"/>
            <a:ext cx="7498080" cy="1138138"/>
          </a:xfrm>
        </p:spPr>
        <p:txBody>
          <a:bodyPr/>
          <a:lstStyle/>
          <a:p>
            <a:r>
              <a:rPr lang="ru-RU" sz="3900" b="1" dirty="0">
                <a:solidFill>
                  <a:srgbClr val="C1211D"/>
                </a:solidFill>
              </a:rPr>
              <a:t>Кинезиологические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704856" cy="5328592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ru-RU" sz="4000" b="1" u="sng" dirty="0" smtClean="0">
                <a:solidFill>
                  <a:srgbClr val="008000"/>
                </a:solidFill>
              </a:rPr>
              <a:t>«Змейка»</a:t>
            </a:r>
          </a:p>
          <a:p>
            <a:pPr marL="82296" indent="0" algn="just">
              <a:buNone/>
            </a:pPr>
            <a:r>
              <a:rPr lang="ru-RU" sz="3000" b="1" dirty="0">
                <a:solidFill>
                  <a:srgbClr val="008000"/>
                </a:solidFill>
              </a:rPr>
              <a:t>Скрестить руки ладонями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друг к </a:t>
            </a:r>
            <a:r>
              <a:rPr lang="ru-RU" sz="3000" b="1" dirty="0">
                <a:solidFill>
                  <a:srgbClr val="008000"/>
                </a:solidFill>
              </a:rPr>
              <a:t>другу, сцепить пальцы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в </a:t>
            </a:r>
            <a:r>
              <a:rPr lang="ru-RU" sz="3000" b="1" dirty="0">
                <a:solidFill>
                  <a:srgbClr val="008000"/>
                </a:solidFill>
              </a:rPr>
              <a:t>замок, вывернуть руки </a:t>
            </a:r>
            <a:r>
              <a:rPr lang="ru-RU" sz="3000" b="1" dirty="0" smtClean="0">
                <a:solidFill>
                  <a:srgbClr val="008000"/>
                </a:solidFill>
              </a:rPr>
              <a:t>к себе.</a:t>
            </a:r>
            <a:r>
              <a:rPr lang="ru-RU" b="1" dirty="0" smtClean="0">
                <a:solidFill>
                  <a:srgbClr val="008000"/>
                </a:solidFill>
              </a:rPr>
              <a:t>     </a:t>
            </a:r>
          </a:p>
          <a:p>
            <a:pPr marL="82296" indent="0" algn="just">
              <a:buNone/>
            </a:pPr>
            <a:endParaRPr lang="ru-RU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endParaRPr lang="ru-RU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100" b="1" u="sng" dirty="0">
                <a:solidFill>
                  <a:srgbClr val="008000"/>
                </a:solidFill>
              </a:rPr>
              <a:t>1 вариант</a:t>
            </a:r>
            <a:r>
              <a:rPr lang="ru-RU" sz="3100" b="1" dirty="0">
                <a:solidFill>
                  <a:srgbClr val="008000"/>
                </a:solidFill>
              </a:rPr>
              <a:t>: ребенок с закрытыми глазами называет палец и руку, к которым прикоснулся педагог. </a:t>
            </a:r>
          </a:p>
          <a:p>
            <a:pPr marL="82296" indent="0" algn="just">
              <a:buNone/>
            </a:pPr>
            <a:r>
              <a:rPr lang="ru-RU" sz="3100" b="1" u="sng" dirty="0">
                <a:solidFill>
                  <a:srgbClr val="008000"/>
                </a:solidFill>
              </a:rPr>
              <a:t>2 вариант</a:t>
            </a:r>
            <a:r>
              <a:rPr lang="ru-RU" sz="3100" b="1" dirty="0">
                <a:solidFill>
                  <a:srgbClr val="008000"/>
                </a:solidFill>
              </a:rPr>
              <a:t>: точно и четко двигать пальцем, который называет педагог. </a:t>
            </a:r>
          </a:p>
        </p:txBody>
      </p:sp>
    </p:spTree>
    <p:extLst>
      <p:ext uri="{BB962C8B-B14F-4D97-AF65-F5344CB8AC3E}">
        <p14:creationId xmlns:p14="http://schemas.microsoft.com/office/powerpoint/2010/main" val="4892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024336" cy="28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8957"/>
            <a:ext cx="7498080" cy="1138138"/>
          </a:xfrm>
        </p:spPr>
        <p:txBody>
          <a:bodyPr/>
          <a:lstStyle/>
          <a:p>
            <a:r>
              <a:rPr lang="ru-RU" sz="3900" b="1" dirty="0">
                <a:solidFill>
                  <a:srgbClr val="C1211D"/>
                </a:solidFill>
              </a:rPr>
              <a:t>Кинезиологические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704856" cy="532859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000" b="1" u="sng" dirty="0" smtClean="0">
                <a:solidFill>
                  <a:srgbClr val="008000"/>
                </a:solidFill>
              </a:rPr>
              <a:t>«Колечко»</a:t>
            </a:r>
          </a:p>
          <a:p>
            <a:pPr marL="82296" indent="0" algn="just">
              <a:buNone/>
            </a:pPr>
            <a:r>
              <a:rPr lang="ru-RU" sz="3000" b="1" dirty="0">
                <a:solidFill>
                  <a:srgbClr val="008000"/>
                </a:solidFill>
              </a:rPr>
              <a:t>Поочередно и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как </a:t>
            </a:r>
            <a:r>
              <a:rPr lang="ru-RU" sz="3000" b="1" dirty="0">
                <a:solidFill>
                  <a:srgbClr val="008000"/>
                </a:solidFill>
              </a:rPr>
              <a:t>можно быстрее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перебирайте </a:t>
            </a:r>
            <a:r>
              <a:rPr lang="ru-RU" sz="3000" b="1" dirty="0">
                <a:solidFill>
                  <a:srgbClr val="008000"/>
                </a:solidFill>
              </a:rPr>
              <a:t>пальцы </a:t>
            </a:r>
            <a:r>
              <a:rPr lang="ru-RU" sz="3000" b="1" dirty="0" smtClean="0">
                <a:solidFill>
                  <a:srgbClr val="008000"/>
                </a:solidFill>
              </a:rPr>
              <a:t>рук</a:t>
            </a:r>
            <a:r>
              <a:rPr lang="ru-RU" sz="3000" b="1" dirty="0">
                <a:solidFill>
                  <a:srgbClr val="008000"/>
                </a:solidFill>
              </a:rPr>
              <a:t>,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соединяя </a:t>
            </a:r>
            <a:r>
              <a:rPr lang="ru-RU" sz="3000" b="1" dirty="0">
                <a:solidFill>
                  <a:srgbClr val="008000"/>
                </a:solidFill>
              </a:rPr>
              <a:t>в кольцо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с </a:t>
            </a:r>
            <a:r>
              <a:rPr lang="ru-RU" sz="3000" b="1" dirty="0">
                <a:solidFill>
                  <a:srgbClr val="008000"/>
                </a:solidFill>
              </a:rPr>
              <a:t>большим пальцем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последовательно </a:t>
            </a:r>
            <a:r>
              <a:rPr lang="ru-RU" sz="3000" b="1" dirty="0">
                <a:solidFill>
                  <a:srgbClr val="008000"/>
                </a:solidFill>
              </a:rPr>
              <a:t>указательный,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средний </a:t>
            </a:r>
            <a:r>
              <a:rPr lang="ru-RU" sz="3000" b="1" dirty="0">
                <a:solidFill>
                  <a:srgbClr val="008000"/>
                </a:solidFill>
              </a:rPr>
              <a:t>и т.д. </a:t>
            </a:r>
            <a:endParaRPr lang="ru-RU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endParaRPr lang="ru-RU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8957"/>
            <a:ext cx="7498080" cy="1138138"/>
          </a:xfrm>
        </p:spPr>
        <p:txBody>
          <a:bodyPr/>
          <a:lstStyle/>
          <a:p>
            <a:r>
              <a:rPr lang="ru-RU" sz="3900" b="1" dirty="0">
                <a:solidFill>
                  <a:srgbClr val="C1211D"/>
                </a:solidFill>
              </a:rPr>
              <a:t>Кинезиологические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704856" cy="532859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000" b="1" u="sng" dirty="0" smtClean="0">
                <a:solidFill>
                  <a:srgbClr val="008000"/>
                </a:solidFill>
              </a:rPr>
              <a:t>«Кулак - ладонь»</a:t>
            </a:r>
          </a:p>
          <a:p>
            <a:pPr marL="82296" indent="0" algn="just">
              <a:buNone/>
            </a:pPr>
            <a:r>
              <a:rPr lang="ru-RU" sz="3000" b="1" dirty="0">
                <a:solidFill>
                  <a:srgbClr val="008000"/>
                </a:solidFill>
              </a:rPr>
              <a:t>Одновременно кулак разжать, а другую ладонь сжать в </a:t>
            </a:r>
            <a:r>
              <a:rPr lang="ru-RU" sz="3000" b="1" dirty="0" smtClean="0">
                <a:solidFill>
                  <a:srgbClr val="008000"/>
                </a:solidFill>
              </a:rPr>
              <a:t>кулак. Поменять </a:t>
            </a:r>
            <a:r>
              <a:rPr lang="ru-RU" sz="3000" b="1" dirty="0">
                <a:solidFill>
                  <a:srgbClr val="008000"/>
                </a:solidFill>
              </a:rPr>
              <a:t>руки</a:t>
            </a:r>
            <a:r>
              <a:rPr lang="ru-RU" sz="3000" b="1" dirty="0" smtClean="0">
                <a:solidFill>
                  <a:srgbClr val="008000"/>
                </a:solidFill>
              </a:rPr>
              <a:t>.</a:t>
            </a:r>
          </a:p>
          <a:p>
            <a:pPr marL="82296" indent="0" algn="just">
              <a:buNone/>
            </a:pPr>
            <a:endParaRPr lang="ru-RU" sz="3000" b="1" dirty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>
                <a:solidFill>
                  <a:srgbClr val="008000"/>
                </a:solidFill>
              </a:rPr>
              <a:t> </a:t>
            </a:r>
            <a:r>
              <a:rPr lang="ru-RU" sz="3000" b="1" dirty="0" smtClean="0">
                <a:solidFill>
                  <a:srgbClr val="008000"/>
                </a:solidFill>
              </a:rPr>
              <a:t>                                             </a:t>
            </a: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</a:t>
            </a:r>
            <a:endParaRPr lang="ru-RU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3"/>
          <a:stretch/>
        </p:blipFill>
        <p:spPr bwMode="auto">
          <a:xfrm>
            <a:off x="1331640" y="2852936"/>
            <a:ext cx="2805113" cy="262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7083" y="2881902"/>
            <a:ext cx="2702693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8957"/>
            <a:ext cx="7498080" cy="1138138"/>
          </a:xfrm>
        </p:spPr>
        <p:txBody>
          <a:bodyPr/>
          <a:lstStyle/>
          <a:p>
            <a:r>
              <a:rPr lang="ru-RU" sz="3900" b="1" dirty="0">
                <a:solidFill>
                  <a:srgbClr val="C1211D"/>
                </a:solidFill>
              </a:rPr>
              <a:t>Кинезиологические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704856" cy="532859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000" b="1" u="sng" dirty="0" smtClean="0">
                <a:solidFill>
                  <a:srgbClr val="008000"/>
                </a:solidFill>
              </a:rPr>
              <a:t>«Кулак – ребро – ладонь»</a:t>
            </a:r>
          </a:p>
          <a:p>
            <a:pPr marL="82296" indent="0" algn="just">
              <a:buNone/>
            </a:pPr>
            <a:r>
              <a:rPr lang="ru-RU" sz="3000" b="1" dirty="0">
                <a:solidFill>
                  <a:srgbClr val="008000"/>
                </a:solidFill>
              </a:rPr>
              <a:t>Три положения руки на плоскости </a:t>
            </a:r>
            <a:r>
              <a:rPr lang="ru-RU" sz="3000" b="1" dirty="0" smtClean="0">
                <a:solidFill>
                  <a:srgbClr val="008000"/>
                </a:solidFill>
              </a:rPr>
              <a:t>стола </a:t>
            </a:r>
            <a:r>
              <a:rPr lang="ru-RU" sz="3000" b="1" dirty="0">
                <a:solidFill>
                  <a:srgbClr val="008000"/>
                </a:solidFill>
              </a:rPr>
              <a:t>последовательно сменяют друг друга. </a:t>
            </a:r>
          </a:p>
          <a:p>
            <a:pPr marL="82296" indent="0" algn="just">
              <a:buNone/>
            </a:pP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>
                <a:solidFill>
                  <a:srgbClr val="008000"/>
                </a:solidFill>
              </a:rPr>
              <a:t> </a:t>
            </a:r>
            <a:r>
              <a:rPr lang="ru-RU" sz="3000" b="1" dirty="0" smtClean="0">
                <a:solidFill>
                  <a:srgbClr val="008000"/>
                </a:solidFill>
              </a:rPr>
              <a:t>                                             </a:t>
            </a:r>
            <a:endParaRPr lang="ru-RU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60676"/>
            <a:ext cx="5657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8957"/>
            <a:ext cx="7498080" cy="1138138"/>
          </a:xfrm>
        </p:spPr>
        <p:txBody>
          <a:bodyPr/>
          <a:lstStyle/>
          <a:p>
            <a:r>
              <a:rPr lang="ru-RU" sz="3900" b="1" dirty="0">
                <a:solidFill>
                  <a:srgbClr val="C1211D"/>
                </a:solidFill>
              </a:rPr>
              <a:t>Кинезиологические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704856" cy="532859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000" b="1" u="sng" dirty="0" smtClean="0">
                <a:solidFill>
                  <a:srgbClr val="008000"/>
                </a:solidFill>
              </a:rPr>
              <a:t>«Оладушки»</a:t>
            </a:r>
          </a:p>
          <a:p>
            <a:pPr marL="82296" indent="0" algn="just">
              <a:buNone/>
            </a:pPr>
            <a:r>
              <a:rPr lang="ru-RU" sz="3000" b="1" dirty="0">
                <a:solidFill>
                  <a:srgbClr val="008000"/>
                </a:solidFill>
              </a:rPr>
              <a:t>Правая рука лежит на колене ладонью вниз, левая – на другом колене ладонью вверх.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 smtClean="0">
                <a:solidFill>
                  <a:srgbClr val="008000"/>
                </a:solidFill>
              </a:rPr>
              <a:t>Одновременная </a:t>
            </a:r>
            <a:r>
              <a:rPr lang="ru-RU" sz="3000" b="1" dirty="0">
                <a:solidFill>
                  <a:srgbClr val="008000"/>
                </a:solidFill>
              </a:rPr>
              <a:t>смена: теперь правая – ладонью вверх, а левая – ладонью вниз. </a:t>
            </a:r>
            <a:endParaRPr lang="ru-RU" sz="3000" b="1" dirty="0" smtClean="0">
              <a:solidFill>
                <a:srgbClr val="008000"/>
              </a:solidFill>
            </a:endParaRPr>
          </a:p>
          <a:p>
            <a:pPr marL="82296" indent="0" algn="just">
              <a:buNone/>
            </a:pPr>
            <a:r>
              <a:rPr lang="ru-RU" sz="3000" b="1" dirty="0">
                <a:solidFill>
                  <a:srgbClr val="008000"/>
                </a:solidFill>
              </a:rPr>
              <a:t> </a:t>
            </a:r>
            <a:r>
              <a:rPr lang="ru-RU" sz="3000" b="1" dirty="0" smtClean="0">
                <a:solidFill>
                  <a:srgbClr val="008000"/>
                </a:solidFill>
              </a:rPr>
              <a:t>                                             </a:t>
            </a:r>
            <a:endParaRPr lang="ru-RU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7" b="14157"/>
          <a:stretch/>
        </p:blipFill>
        <p:spPr bwMode="auto">
          <a:xfrm>
            <a:off x="1431480" y="4437112"/>
            <a:ext cx="7552904" cy="224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5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294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Саморегуляция – это процесс управления человеком собственными </vt:lpstr>
      <vt:lpstr>Кинезиология</vt:lpstr>
      <vt:lpstr>Кинезиологические упражнения</vt:lpstr>
      <vt:lpstr>Кинезиологические упражнения</vt:lpstr>
      <vt:lpstr>Кинезиологические упражнения</vt:lpstr>
      <vt:lpstr>Кинезиологические упражнения</vt:lpstr>
      <vt:lpstr>Кинезиологические упражнения</vt:lpstr>
      <vt:lpstr>Кинезиологические упражнения</vt:lpstr>
      <vt:lpstr>Условия эффективности занятий</vt:lpstr>
      <vt:lpstr>Кинезиологические комплексы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120 «СОЛНЫШКО»</dc:title>
  <dc:creator>Денис</dc:creator>
  <cp:lastModifiedBy>berezina_zhanna@mail.ru</cp:lastModifiedBy>
  <cp:revision>55</cp:revision>
  <dcterms:created xsi:type="dcterms:W3CDTF">2019-09-21T18:20:51Z</dcterms:created>
  <dcterms:modified xsi:type="dcterms:W3CDTF">2019-11-12T11:58:31Z</dcterms:modified>
</cp:coreProperties>
</file>