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CC00"/>
    <a:srgbClr val="6F267F"/>
    <a:srgbClr val="FECB00"/>
    <a:srgbClr val="729F11"/>
    <a:srgbClr val="111E31"/>
    <a:srgbClr val="F7E8E1"/>
    <a:srgbClr val="F1FCFE"/>
    <a:srgbClr val="DBF6FE"/>
    <a:srgbClr val="6BC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77" d="100"/>
          <a:sy n="77" d="100"/>
        </p:scale>
        <p:origin x="-1110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172" y="1050325"/>
            <a:ext cx="6820930" cy="3571102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660066"/>
                </a:solidFill>
                <a:latin typeface="+mn-lt"/>
              </a:rPr>
              <a:t>Игры-эксперименты </a:t>
            </a:r>
            <a:br>
              <a:rPr lang="ru-RU" sz="5300" b="1" dirty="0" smtClean="0">
                <a:solidFill>
                  <a:srgbClr val="660066"/>
                </a:solidFill>
                <a:latin typeface="+mn-lt"/>
              </a:rPr>
            </a:br>
            <a:r>
              <a:rPr lang="ru-RU" sz="5300" b="1" dirty="0" smtClean="0">
                <a:solidFill>
                  <a:srgbClr val="660066"/>
                </a:solidFill>
                <a:latin typeface="+mn-lt"/>
              </a:rPr>
              <a:t>с </a:t>
            </a:r>
            <a:r>
              <a:rPr lang="ru-RU" sz="5300" b="1" dirty="0">
                <a:solidFill>
                  <a:srgbClr val="660066"/>
                </a:solidFill>
                <a:latin typeface="+mn-lt"/>
              </a:rPr>
              <a:t>магнитами </a:t>
            </a:r>
            <a:r>
              <a:rPr lang="ru-RU" sz="5300" b="1" dirty="0" smtClean="0">
                <a:solidFill>
                  <a:srgbClr val="660066"/>
                </a:solidFill>
                <a:latin typeface="+mn-lt"/>
              </a:rPr>
              <a:t/>
            </a:r>
            <a:br>
              <a:rPr lang="ru-RU" sz="5300" b="1" dirty="0" smtClean="0">
                <a:solidFill>
                  <a:srgbClr val="660066"/>
                </a:solidFill>
                <a:latin typeface="+mn-lt"/>
              </a:rPr>
            </a:br>
            <a:r>
              <a:rPr lang="ru-RU" sz="5300" b="1" dirty="0" smtClean="0">
                <a:solidFill>
                  <a:srgbClr val="660066"/>
                </a:solidFill>
                <a:latin typeface="+mn-lt"/>
              </a:rPr>
              <a:t>в </a:t>
            </a:r>
            <a:r>
              <a:rPr lang="ru-RU" sz="5300" b="1" dirty="0">
                <a:solidFill>
                  <a:srgbClr val="660066"/>
                </a:solidFill>
                <a:latin typeface="+mn-lt"/>
              </a:rPr>
              <a:t>познавательной деятельности старших </a:t>
            </a:r>
            <a:r>
              <a:rPr lang="ru-RU" sz="5300" b="1" dirty="0" smtClean="0">
                <a:solidFill>
                  <a:srgbClr val="660066"/>
                </a:solidFill>
                <a:latin typeface="+mn-lt"/>
              </a:rPr>
              <a:t>дошкольников</a:t>
            </a:r>
            <a:endParaRPr lang="en-US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6734" y="5008484"/>
            <a:ext cx="5955957" cy="1334530"/>
          </a:xfrm>
        </p:spPr>
        <p:txBody>
          <a:bodyPr>
            <a:normAutofit/>
          </a:bodyPr>
          <a:lstStyle/>
          <a:p>
            <a:pPr algn="l"/>
            <a:r>
              <a:rPr lang="ru-RU" b="1" dirty="0" err="1" smtClean="0">
                <a:solidFill>
                  <a:srgbClr val="00CC00"/>
                </a:solidFill>
              </a:rPr>
              <a:t>Вакульчук</a:t>
            </a:r>
            <a:r>
              <a:rPr lang="ru-RU" b="1" dirty="0" smtClean="0">
                <a:solidFill>
                  <a:srgbClr val="00CC00"/>
                </a:solidFill>
              </a:rPr>
              <a:t> Наталья Николаевна</a:t>
            </a:r>
            <a:r>
              <a:rPr lang="ru-RU" b="1" dirty="0" smtClean="0">
                <a:solidFill>
                  <a:srgbClr val="00CC00"/>
                </a:solidFill>
              </a:rPr>
              <a:t>, </a:t>
            </a:r>
            <a:r>
              <a:rPr lang="ru-RU" b="1" dirty="0" smtClean="0">
                <a:solidFill>
                  <a:srgbClr val="00CC00"/>
                </a:solidFill>
              </a:rPr>
              <a:t>воспитатель </a:t>
            </a:r>
            <a:r>
              <a:rPr lang="ru-RU" b="1" dirty="0">
                <a:solidFill>
                  <a:srgbClr val="00CC00"/>
                </a:solidFill>
              </a:rPr>
              <a:t>МБДОУ г. Мурманска № </a:t>
            </a:r>
            <a:r>
              <a:rPr lang="ru-RU" b="1" dirty="0" smtClean="0">
                <a:solidFill>
                  <a:srgbClr val="00CC00"/>
                </a:solidFill>
              </a:rPr>
              <a:t>120</a:t>
            </a:r>
            <a:endParaRPr lang="ru-RU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768" y="445571"/>
            <a:ext cx="7551522" cy="117389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Опыт 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5 «Северный и Южный полюс</a:t>
            </a: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»</a:t>
            </a:r>
            <a:endParaRPr lang="ru-RU" sz="3600" b="1" dirty="0">
              <a:solidFill>
                <a:srgbClr val="660066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3035" y="5047734"/>
            <a:ext cx="8056988" cy="14875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CC00"/>
                </a:solidFill>
              </a:rPr>
              <a:t>Вывод: л</a:t>
            </a:r>
            <a:r>
              <a:rPr lang="ru-RU" b="1" dirty="0" smtClean="0">
                <a:solidFill>
                  <a:srgbClr val="00CC00"/>
                </a:solidFill>
              </a:rPr>
              <a:t>юбой магнит имеет </a:t>
            </a:r>
            <a:r>
              <a:rPr lang="ru-RU" b="1" dirty="0">
                <a:solidFill>
                  <a:srgbClr val="00CC00"/>
                </a:solidFill>
              </a:rPr>
              <a:t>северный и южный полюс. Разные полюса притягиваются друг к другу, а одинаковые отталкиваются друг от друга. </a:t>
            </a:r>
          </a:p>
        </p:txBody>
      </p:sp>
      <p:pic>
        <p:nvPicPr>
          <p:cNvPr id="8194" name="Picture 2" descr="https://pp.userapi.com/c850532/v850532773/100c98/NV0oKi8C8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0" y="1806573"/>
            <a:ext cx="4077730" cy="30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userapi.com/c848532/v848532218/172aac/e4JLNPBWt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29" y="1812037"/>
            <a:ext cx="4070435" cy="304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9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120" y="467087"/>
            <a:ext cx="7959296" cy="12603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Опыт 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6 «Можно ли создать </a:t>
            </a: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/>
            </a:r>
            <a:b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</a:b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искусственно 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магнитное поле</a:t>
            </a: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»</a:t>
            </a:r>
            <a:endParaRPr lang="ru-RU" sz="3600" b="1" dirty="0">
              <a:solidFill>
                <a:srgbClr val="660066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054" y="5852042"/>
            <a:ext cx="8182009" cy="84459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CC00"/>
                </a:solidFill>
              </a:rPr>
              <a:t>Вывод: </a:t>
            </a:r>
            <a:r>
              <a:rPr lang="ru-RU" b="1" dirty="0" smtClean="0">
                <a:solidFill>
                  <a:srgbClr val="00CC00"/>
                </a:solidFill>
              </a:rPr>
              <a:t>магнитное </a:t>
            </a:r>
            <a:r>
              <a:rPr lang="ru-RU" b="1" dirty="0">
                <a:solidFill>
                  <a:srgbClr val="00CC00"/>
                </a:solidFill>
              </a:rPr>
              <a:t>поле можно создать искусственно. </a:t>
            </a:r>
          </a:p>
        </p:txBody>
      </p:sp>
      <p:pic>
        <p:nvPicPr>
          <p:cNvPr id="9218" name="Picture 2" descr="https://pp.userapi.com/c850332/v850332218/129f57/TiEIO9nNw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4" y="2083350"/>
            <a:ext cx="4081591" cy="30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850424/v850424803/103a8d/U0NnE2pFz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77" y="2083350"/>
            <a:ext cx="4036156" cy="30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8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3717" y="247135"/>
            <a:ext cx="8001363" cy="5929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660066"/>
                </a:solidFill>
              </a:rPr>
              <a:t>Магнитный </a:t>
            </a:r>
            <a:r>
              <a:rPr lang="ru-RU" dirty="0" smtClean="0">
                <a:solidFill>
                  <a:srgbClr val="660066"/>
                </a:solidFill>
              </a:rPr>
              <a:t>конструктор - </a:t>
            </a:r>
            <a:r>
              <a:rPr lang="ru-RU" dirty="0">
                <a:solidFill>
                  <a:srgbClr val="660066"/>
                </a:solidFill>
              </a:rPr>
              <a:t>это неиссякаемый кладезь интересных идей, благодаря которым можно проводить опыты, с помощью которых возможно доказать или опровергнуть ту или иную гипотезу. </a:t>
            </a:r>
          </a:p>
        </p:txBody>
      </p:sp>
      <p:pic>
        <p:nvPicPr>
          <p:cNvPr id="10242" name="Picture 2" descr="https://pp.userapi.com/c844416/v844416157/1edbca/dctW7BDlc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90" y="2817340"/>
            <a:ext cx="3393991" cy="339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p.userapi.com/c854128/v854128130/27fa6/3wByYMbjhr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53997"/>
            <a:ext cx="3061763" cy="309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63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660066"/>
                </a:solidFill>
              </a:rPr>
              <a:t>СПАСИБО ЗА </a:t>
            </a:r>
            <a:r>
              <a:rPr lang="ru-RU" sz="5400" b="1" dirty="0" smtClean="0">
                <a:solidFill>
                  <a:srgbClr val="660066"/>
                </a:solidFill>
              </a:rPr>
              <a:t>ВНИМАНИЕ!</a:t>
            </a:r>
            <a:endParaRPr lang="ru-RU" sz="5400" b="1" dirty="0">
              <a:solidFill>
                <a:srgbClr val="660066"/>
              </a:solidFill>
            </a:endParaRPr>
          </a:p>
        </p:txBody>
      </p:sp>
      <p:pic>
        <p:nvPicPr>
          <p:cNvPr id="11266" name="Picture 2" descr="ÐÐ°ÑÑÐ¸Ð½ÐºÐ¸ Ð¿Ð¾ Ð·Ð°Ð¿ÑÐ¾ÑÑ Ð´ÐµÑÐ¸ Ð¿Ð¾ÐºÐ°Ð·ÑÐ²Ð°ÑÑ ÐºÐ»Ð°Ñ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47" y="1468073"/>
            <a:ext cx="6725251" cy="504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86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660066"/>
                </a:solidFill>
              </a:rPr>
              <a:t>Эксперименты с магнитами </a:t>
            </a:r>
            <a:r>
              <a:rPr lang="ru-RU" b="1" dirty="0" smtClean="0">
                <a:solidFill>
                  <a:srgbClr val="660066"/>
                </a:solidFill>
              </a:rPr>
              <a:t>развивают:</a:t>
            </a: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764" y="1825625"/>
            <a:ext cx="7439585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200" b="1" dirty="0">
                <a:solidFill>
                  <a:srgbClr val="00CC00"/>
                </a:solidFill>
              </a:rPr>
              <a:t>и</a:t>
            </a:r>
            <a:r>
              <a:rPr lang="ru-RU" sz="3200" b="1" dirty="0" smtClean="0">
                <a:solidFill>
                  <a:srgbClr val="00CC00"/>
                </a:solidFill>
              </a:rPr>
              <a:t>нициативность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00CC00"/>
                </a:solidFill>
              </a:rPr>
              <a:t>любознательность </a:t>
            </a:r>
            <a:endParaRPr lang="ru-RU" sz="3200" b="1" dirty="0">
              <a:solidFill>
                <a:srgbClr val="00CC00"/>
              </a:solidFill>
            </a:endParaRPr>
          </a:p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00CC00"/>
                </a:solidFill>
              </a:rPr>
              <a:t>произвольность </a:t>
            </a:r>
            <a:endParaRPr lang="ru-RU" sz="3200" b="1" dirty="0">
              <a:solidFill>
                <a:srgbClr val="00CC00"/>
              </a:solidFill>
            </a:endParaRPr>
          </a:p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00CC00"/>
                </a:solidFill>
              </a:rPr>
              <a:t>способность </a:t>
            </a:r>
            <a:r>
              <a:rPr lang="ru-RU" sz="3200" b="1" dirty="0">
                <a:solidFill>
                  <a:srgbClr val="00CC00"/>
                </a:solidFill>
              </a:rPr>
              <a:t>к творческому самовыражению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00CC00"/>
                </a:solidFill>
              </a:rPr>
              <a:t>уровень </a:t>
            </a:r>
            <a:r>
              <a:rPr lang="ru-RU" sz="3200" b="1" dirty="0">
                <a:solidFill>
                  <a:srgbClr val="00CC00"/>
                </a:solidFill>
              </a:rPr>
              <a:t>интеллектуального </a:t>
            </a:r>
            <a:r>
              <a:rPr lang="ru-RU" sz="3200" b="1" dirty="0" smtClean="0">
                <a:solidFill>
                  <a:srgbClr val="00CC00"/>
                </a:solidFill>
              </a:rPr>
              <a:t>мышления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00CC00"/>
                </a:solidFill>
              </a:rPr>
              <a:t>креативное воображение</a:t>
            </a:r>
            <a:endParaRPr lang="ru-RU" sz="3200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2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6886" y="370703"/>
            <a:ext cx="7168464" cy="58062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660066"/>
                </a:solidFill>
                <a:latin typeface="Calibri" panose="020F0502020204030204" pitchFamily="34" charset="0"/>
              </a:rPr>
              <a:t>Ч</a:t>
            </a:r>
            <a:r>
              <a:rPr lang="ru-RU" dirty="0" smtClean="0">
                <a:solidFill>
                  <a:srgbClr val="660066"/>
                </a:solidFill>
                <a:latin typeface="Calibri" panose="020F0502020204030204" pitchFamily="34" charset="0"/>
              </a:rPr>
              <a:t>асто </a:t>
            </a:r>
            <a:r>
              <a:rPr lang="ru-RU" dirty="0">
                <a:solidFill>
                  <a:srgbClr val="660066"/>
                </a:solidFill>
                <a:latin typeface="Calibri" panose="020F0502020204030204" pitchFamily="34" charset="0"/>
              </a:rPr>
              <a:t>в работе с детьми педагоги </a:t>
            </a:r>
            <a:r>
              <a:rPr lang="ru-RU" dirty="0" smtClean="0">
                <a:solidFill>
                  <a:srgbClr val="660066"/>
                </a:solidFill>
                <a:latin typeface="Calibri" panose="020F0502020204030204" pitchFamily="34" charset="0"/>
              </a:rPr>
              <a:t>используют </a:t>
            </a:r>
            <a:r>
              <a:rPr lang="ru-RU" dirty="0">
                <a:solidFill>
                  <a:srgbClr val="660066"/>
                </a:solidFill>
                <a:latin typeface="Calibri" panose="020F0502020204030204" pitchFamily="34" charset="0"/>
              </a:rPr>
              <a:t>магнитный конструктор, который появился сравнительно недавно и стал популярной развивающей </a:t>
            </a:r>
            <a:r>
              <a:rPr lang="ru-RU" dirty="0" smtClean="0">
                <a:solidFill>
                  <a:srgbClr val="660066"/>
                </a:solidFill>
                <a:latin typeface="Calibri" panose="020F0502020204030204" pitchFamily="34" charset="0"/>
              </a:rPr>
              <a:t>игрушкой</a:t>
            </a:r>
            <a:endParaRPr lang="ru-RU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https://pp.userapi.com/c850624/v850624130/10577b/ktGx6YgpQ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76415"/>
            <a:ext cx="4158050" cy="41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6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653" y="0"/>
            <a:ext cx="8111697" cy="108739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В</a:t>
            </a: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иды магнитного конструктора</a:t>
            </a:r>
            <a:endParaRPr lang="ru-RU" sz="3600" b="1" dirty="0">
              <a:solidFill>
                <a:srgbClr val="660066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3" y="813396"/>
            <a:ext cx="2520779" cy="252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https://pp.userapi.com/c849036/v849036157/174660/dNHCb6FkEq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6" y="3972286"/>
            <a:ext cx="2485166" cy="241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" b="6326"/>
          <a:stretch/>
        </p:blipFill>
        <p:spPr bwMode="auto">
          <a:xfrm>
            <a:off x="3186336" y="3972286"/>
            <a:ext cx="2779176" cy="254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https://pp.userapi.com/c854320/v854320130/25e22/PKh32diU-C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61" y="3972286"/>
            <a:ext cx="2546592" cy="254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661" y="799276"/>
            <a:ext cx="2549838" cy="2549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727" y="799275"/>
            <a:ext cx="2782785" cy="253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9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816" y="296562"/>
            <a:ext cx="7205534" cy="58804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Детям 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интересно </a:t>
            </a: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понять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, </a:t>
            </a:r>
            <a:endParaRPr lang="ru-RU" sz="3600" b="1" dirty="0" smtClean="0">
              <a:solidFill>
                <a:srgbClr val="660066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как работает магнитный конструктор</a:t>
            </a:r>
            <a:endParaRPr lang="ru-RU" sz="3600" b="1" dirty="0">
              <a:solidFill>
                <a:srgbClr val="660066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92" y="2373593"/>
            <a:ext cx="5449330" cy="363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347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55" y="476142"/>
            <a:ext cx="8279027" cy="88968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Опыт 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1 </a:t>
            </a: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«Найди 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ключ от сундука</a:t>
            </a: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»</a:t>
            </a:r>
            <a:endParaRPr lang="ru-RU" sz="3600" b="1" dirty="0">
              <a:solidFill>
                <a:srgbClr val="660066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323" y="5472587"/>
            <a:ext cx="8580678" cy="10267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CC00"/>
                </a:solidFill>
                <a:latin typeface="Calibri" panose="020F0502020204030204" pitchFamily="34" charset="0"/>
              </a:rPr>
              <a:t>В</a:t>
            </a:r>
            <a:r>
              <a:rPr lang="ru-RU" b="1" dirty="0" smtClean="0">
                <a:solidFill>
                  <a:srgbClr val="00CC00"/>
                </a:solidFill>
                <a:latin typeface="Calibri" panose="020F0502020204030204" pitchFamily="34" charset="0"/>
              </a:rPr>
              <a:t>ывод</a:t>
            </a:r>
            <a:r>
              <a:rPr lang="ru-RU" b="1" dirty="0">
                <a:solidFill>
                  <a:srgbClr val="00CC00"/>
                </a:solidFill>
                <a:latin typeface="Calibri" panose="020F0502020204030204" pitchFamily="34" charset="0"/>
              </a:rPr>
              <a:t>: </a:t>
            </a:r>
            <a:r>
              <a:rPr lang="ru-RU" b="1" dirty="0" smtClean="0">
                <a:solidFill>
                  <a:srgbClr val="00CC00"/>
                </a:solidFill>
                <a:latin typeface="Calibri" panose="020F0502020204030204" pitchFamily="34" charset="0"/>
              </a:rPr>
              <a:t>магнит </a:t>
            </a:r>
            <a:r>
              <a:rPr lang="ru-RU" b="1" dirty="0">
                <a:solidFill>
                  <a:srgbClr val="00CC00"/>
                </a:solidFill>
                <a:latin typeface="Calibri" panose="020F0502020204030204" pitchFamily="34" charset="0"/>
              </a:rPr>
              <a:t>притягивает металлические  </a:t>
            </a:r>
            <a:r>
              <a:rPr lang="ru-RU" b="1" dirty="0" smtClean="0">
                <a:solidFill>
                  <a:srgbClr val="00CC00"/>
                </a:solidFill>
                <a:latin typeface="Calibri" panose="020F0502020204030204" pitchFamily="34" charset="0"/>
              </a:rPr>
              <a:t>предметы</a:t>
            </a:r>
            <a:r>
              <a:rPr lang="ru-RU" b="1" dirty="0">
                <a:solidFill>
                  <a:srgbClr val="00CC00"/>
                </a:solidFill>
                <a:latin typeface="Calibri" panose="020F0502020204030204" pitchFamily="34" charset="0"/>
              </a:rPr>
              <a:t>. </a:t>
            </a:r>
            <a:endParaRPr lang="ru-RU" b="1" dirty="0" smtClean="0">
              <a:solidFill>
                <a:srgbClr val="00CC0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5" y="1851465"/>
            <a:ext cx="3916721" cy="293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pp.userapi.com/c850724/v850724773/10adcd/gAAH7RkKan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62" y="1851464"/>
            <a:ext cx="3916720" cy="293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84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2745" y="213974"/>
            <a:ext cx="7242604" cy="129745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Опыт 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2 «Все ли притягивает магнит</a:t>
            </a: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»</a:t>
            </a:r>
            <a:endParaRPr lang="ru-RU" sz="3600" b="1" dirty="0">
              <a:solidFill>
                <a:srgbClr val="660066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2745" y="4961964"/>
            <a:ext cx="7242604" cy="17750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CC00"/>
                </a:solidFill>
                <a:latin typeface="Calibri" panose="020F0502020204030204" pitchFamily="34" charset="0"/>
              </a:rPr>
              <a:t>Вывод: </a:t>
            </a:r>
            <a:r>
              <a:rPr lang="ru-RU" b="1" dirty="0" smtClean="0">
                <a:solidFill>
                  <a:srgbClr val="00CC00"/>
                </a:solidFill>
                <a:latin typeface="Calibri" panose="020F0502020204030204" pitchFamily="34" charset="0"/>
              </a:rPr>
              <a:t>магнит взаимодействует только           с металлическими предметами, и не притягивают </a:t>
            </a:r>
            <a:r>
              <a:rPr lang="ru-RU" b="1" dirty="0">
                <a:solidFill>
                  <a:srgbClr val="00CC00"/>
                </a:solidFill>
                <a:latin typeface="Calibri" panose="020F0502020204030204" pitchFamily="34" charset="0"/>
              </a:rPr>
              <a:t>предметы из других материалов. </a:t>
            </a:r>
            <a:endParaRPr lang="ru-RU" b="1" dirty="0" smtClean="0">
              <a:solidFill>
                <a:srgbClr val="00CC00"/>
              </a:solidFill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37" y="1511433"/>
            <a:ext cx="4140295" cy="310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pp.userapi.com/c849028/v849028452/17676e/5-XEpidiJG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13" y="1511433"/>
            <a:ext cx="4140294" cy="31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98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Опыт 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3 «Можно ли двигать </a:t>
            </a:r>
            <a:r>
              <a:rPr lang="ru-RU" sz="3600" b="1" dirty="0" smtClean="0">
                <a:solidFill>
                  <a:srgbClr val="660066"/>
                </a:solidFill>
                <a:latin typeface="Calibri Light" panose="020F0302020204030204" pitchFamily="34" charset="0"/>
              </a:rPr>
              <a:t>предметы, </a:t>
            </a:r>
            <a:r>
              <a:rPr lang="ru-RU" sz="3600" b="1" dirty="0">
                <a:solidFill>
                  <a:srgbClr val="660066"/>
                </a:solidFill>
                <a:latin typeface="Calibri Light" panose="020F0302020204030204" pitchFamily="34" charset="0"/>
              </a:rPr>
              <a:t>не касаясь их руками»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935" y="5559587"/>
            <a:ext cx="7942465" cy="11201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CC00"/>
                </a:solidFill>
                <a:latin typeface="Calibri" panose="020F0502020204030204" pitchFamily="34" charset="0"/>
              </a:rPr>
              <a:t>Вывод: </a:t>
            </a:r>
            <a:r>
              <a:rPr lang="ru-RU" b="1" dirty="0" smtClean="0">
                <a:solidFill>
                  <a:srgbClr val="00CC00"/>
                </a:solidFill>
                <a:latin typeface="Calibri" panose="020F0502020204030204" pitchFamily="34" charset="0"/>
              </a:rPr>
              <a:t>благодаря </a:t>
            </a:r>
            <a:r>
              <a:rPr lang="ru-RU" b="1" dirty="0">
                <a:solidFill>
                  <a:srgbClr val="00CC00"/>
                </a:solidFill>
                <a:latin typeface="Calibri" panose="020F0502020204030204" pitchFamily="34" charset="0"/>
              </a:rPr>
              <a:t>магнитной силе автомобиль начинает движение.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8" y="1953815"/>
            <a:ext cx="4142123" cy="310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s://pp.userapi.com/c855720/v855720773/282c3/8P8iAoNpEp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77" y="1953815"/>
            <a:ext cx="4142124" cy="310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69" y="232146"/>
            <a:ext cx="8095220" cy="111476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660066"/>
                </a:solidFill>
              </a:rPr>
              <a:t>Опыт </a:t>
            </a:r>
            <a:r>
              <a:rPr lang="ru-RU" sz="3600" b="1" dirty="0">
                <a:solidFill>
                  <a:srgbClr val="660066"/>
                </a:solidFill>
              </a:rPr>
              <a:t>4 «Действуют ли магниты </a:t>
            </a:r>
            <a:r>
              <a:rPr lang="ru-RU" sz="3600" b="1" dirty="0" smtClean="0">
                <a:solidFill>
                  <a:srgbClr val="660066"/>
                </a:solidFill>
              </a:rPr>
              <a:t/>
            </a:r>
            <a:br>
              <a:rPr lang="ru-RU" sz="3600" b="1" dirty="0" smtClean="0">
                <a:solidFill>
                  <a:srgbClr val="660066"/>
                </a:solidFill>
              </a:rPr>
            </a:br>
            <a:r>
              <a:rPr lang="ru-RU" sz="3600" b="1" dirty="0" smtClean="0">
                <a:solidFill>
                  <a:srgbClr val="660066"/>
                </a:solidFill>
              </a:rPr>
              <a:t>на </a:t>
            </a:r>
            <a:r>
              <a:rPr lang="ru-RU" sz="3600" b="1" dirty="0">
                <a:solidFill>
                  <a:srgbClr val="660066"/>
                </a:solidFill>
              </a:rPr>
              <a:t>расстоянии»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69" y="4797329"/>
            <a:ext cx="8050881" cy="18589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CC00"/>
                </a:solidFill>
              </a:rPr>
              <a:t>Вывод: </a:t>
            </a:r>
            <a:r>
              <a:rPr lang="ru-RU" sz="2400" b="1" dirty="0" smtClean="0">
                <a:solidFill>
                  <a:srgbClr val="00CC00"/>
                </a:solidFill>
              </a:rPr>
              <a:t>магниты с мощной магнитной силой притягивают </a:t>
            </a:r>
            <a:r>
              <a:rPr lang="ru-RU" sz="2400" b="1" dirty="0">
                <a:solidFill>
                  <a:srgbClr val="00CC00"/>
                </a:solidFill>
              </a:rPr>
              <a:t>скрепку с </a:t>
            </a:r>
            <a:r>
              <a:rPr lang="ru-RU" sz="2400" b="1" dirty="0" smtClean="0">
                <a:solidFill>
                  <a:srgbClr val="00CC00"/>
                </a:solidFill>
              </a:rPr>
              <a:t>более дальнего </a:t>
            </a:r>
            <a:r>
              <a:rPr lang="ru-RU" sz="2400" b="1" dirty="0">
                <a:solidFill>
                  <a:srgbClr val="00CC00"/>
                </a:solidFill>
              </a:rPr>
              <a:t>расстояния. </a:t>
            </a:r>
            <a:r>
              <a:rPr lang="ru-RU" sz="2400" b="1" dirty="0" smtClean="0">
                <a:solidFill>
                  <a:srgbClr val="00CC00"/>
                </a:solidFill>
              </a:rPr>
              <a:t>Магниты более слабой магнитной силой - с </a:t>
            </a:r>
            <a:r>
              <a:rPr lang="ru-RU" sz="2400" b="1" dirty="0">
                <a:solidFill>
                  <a:srgbClr val="00CC00"/>
                </a:solidFill>
              </a:rPr>
              <a:t>близкого расстояния. Причем, это расстояние напрямую не зависит от величины самого магнита, а только от его магнитных свойств. </a:t>
            </a:r>
          </a:p>
        </p:txBody>
      </p:sp>
      <p:pic>
        <p:nvPicPr>
          <p:cNvPr id="7170" name="Picture 2" descr="https://pp.userapi.com/c850336/v850336452/127f35/AaRxfyRMt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83" y="1541962"/>
            <a:ext cx="4086091" cy="306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p.userapi.com/c846123/v846123452/1e7e38/1NdmYjHWRY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59" y="1541962"/>
            <a:ext cx="4086090" cy="306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55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247</Words>
  <Application>Microsoft Office PowerPoint</Application>
  <PresentationFormat>Экран (4:3)</PresentationFormat>
  <Paragraphs>27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Игры-эксперименты  с магнитами  в познавательной деятельности старших дошкольников</vt:lpstr>
      <vt:lpstr>Эксперименты с магнитами развивают:</vt:lpstr>
      <vt:lpstr>Презентация PowerPoint</vt:lpstr>
      <vt:lpstr>Виды магнитного конструктора</vt:lpstr>
      <vt:lpstr>Презентация PowerPoint</vt:lpstr>
      <vt:lpstr>Опыт 1 «Найди ключ от сундука»</vt:lpstr>
      <vt:lpstr>Опыт 2 «Все ли притягивает магнит»</vt:lpstr>
      <vt:lpstr>Опыт 3 «Можно ли двигать предметы, не касаясь их руками»</vt:lpstr>
      <vt:lpstr>Опыт 4 «Действуют ли магниты  на расстоянии»</vt:lpstr>
      <vt:lpstr>Опыт 5 «Северный и Южный полюс»</vt:lpstr>
      <vt:lpstr>Опыт 6 «Можно ли создать  искусственно магнитное поле»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berezina_zhanna@mail.ru</cp:lastModifiedBy>
  <cp:revision>35</cp:revision>
  <dcterms:created xsi:type="dcterms:W3CDTF">2018-09-04T12:10:47Z</dcterms:created>
  <dcterms:modified xsi:type="dcterms:W3CDTF">2020-01-24T07:35:46Z</dcterms:modified>
</cp:coreProperties>
</file>